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445" r:id="rId2"/>
    <p:sldId id="408" r:id="rId3"/>
    <p:sldId id="411" r:id="rId4"/>
    <p:sldId id="422" r:id="rId5"/>
    <p:sldId id="426" r:id="rId6"/>
    <p:sldId id="427" r:id="rId7"/>
    <p:sldId id="428" r:id="rId8"/>
    <p:sldId id="433" r:id="rId9"/>
    <p:sldId id="432" r:id="rId10"/>
    <p:sldId id="448" r:id="rId11"/>
    <p:sldId id="402" r:id="rId12"/>
    <p:sldId id="419" r:id="rId13"/>
    <p:sldId id="420" r:id="rId14"/>
    <p:sldId id="417" r:id="rId15"/>
    <p:sldId id="418" r:id="rId16"/>
    <p:sldId id="379" r:id="rId17"/>
    <p:sldId id="384" r:id="rId18"/>
    <p:sldId id="385" r:id="rId19"/>
    <p:sldId id="380" r:id="rId20"/>
    <p:sldId id="414" r:id="rId21"/>
    <p:sldId id="416" r:id="rId22"/>
    <p:sldId id="412" r:id="rId23"/>
    <p:sldId id="377" r:id="rId24"/>
    <p:sldId id="399" r:id="rId25"/>
    <p:sldId id="413" r:id="rId26"/>
    <p:sldId id="415" r:id="rId27"/>
    <p:sldId id="403" r:id="rId28"/>
    <p:sldId id="406" r:id="rId29"/>
    <p:sldId id="436" r:id="rId30"/>
    <p:sldId id="405" r:id="rId31"/>
    <p:sldId id="435" r:id="rId32"/>
    <p:sldId id="447" r:id="rId33"/>
    <p:sldId id="407" r:id="rId34"/>
    <p:sldId id="390" r:id="rId35"/>
    <p:sldId id="404" r:id="rId36"/>
    <p:sldId id="410" r:id="rId37"/>
    <p:sldId id="434" r:id="rId38"/>
    <p:sldId id="391" r:id="rId39"/>
    <p:sldId id="388" r:id="rId40"/>
    <p:sldId id="395" r:id="rId41"/>
    <p:sldId id="397" r:id="rId42"/>
    <p:sldId id="396" r:id="rId43"/>
    <p:sldId id="394" r:id="rId44"/>
    <p:sldId id="398" r:id="rId45"/>
    <p:sldId id="287" r:id="rId46"/>
    <p:sldId id="366" r:id="rId47"/>
    <p:sldId id="409" r:id="rId48"/>
    <p:sldId id="368" r:id="rId49"/>
    <p:sldId id="367" r:id="rId50"/>
    <p:sldId id="375" r:id="rId51"/>
    <p:sldId id="376" r:id="rId52"/>
    <p:sldId id="374" r:id="rId53"/>
    <p:sldId id="381" r:id="rId54"/>
    <p:sldId id="383" r:id="rId55"/>
    <p:sldId id="382" r:id="rId56"/>
    <p:sldId id="372" r:id="rId57"/>
    <p:sldId id="373" r:id="rId58"/>
    <p:sldId id="401" r:id="rId59"/>
    <p:sldId id="378" r:id="rId60"/>
    <p:sldId id="386" r:id="rId61"/>
    <p:sldId id="400" r:id="rId62"/>
    <p:sldId id="387" r:id="rId63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75" autoAdjust="0"/>
  </p:normalViewPr>
  <p:slideViewPr>
    <p:cSldViewPr>
      <p:cViewPr varScale="1">
        <p:scale>
          <a:sx n="85" d="100"/>
          <a:sy n="85" d="100"/>
        </p:scale>
        <p:origin x="-1378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BF1B72-6CA1-4583-BB5D-44172EBD6AD5}" type="datetimeFigureOut">
              <a:rPr lang="en-US" smtClean="0"/>
              <a:t>5/10/2013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031E6E-D7EB-4391-92BB-DCC9CE2758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586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31E6E-D7EB-4391-92BB-DCC9CE27588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97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AD116-12AB-4922-BA37-092B71EF3E38}" type="datetimeFigureOut">
              <a:rPr lang="en-US" smtClean="0"/>
              <a:t>5/10/2013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A351-F9E3-43D2-A20F-598E7FB74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82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AD116-12AB-4922-BA37-092B71EF3E38}" type="datetimeFigureOut">
              <a:rPr lang="en-US" smtClean="0"/>
              <a:t>5/10/2013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A351-F9E3-43D2-A20F-598E7FB74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82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AD116-12AB-4922-BA37-092B71EF3E38}" type="datetimeFigureOut">
              <a:rPr lang="en-US" smtClean="0"/>
              <a:t>5/10/2013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A351-F9E3-43D2-A20F-598E7FB74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10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AD116-12AB-4922-BA37-092B71EF3E38}" type="datetimeFigureOut">
              <a:rPr lang="en-US" smtClean="0"/>
              <a:t>5/10/2013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A351-F9E3-43D2-A20F-598E7FB74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5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AD116-12AB-4922-BA37-092B71EF3E38}" type="datetimeFigureOut">
              <a:rPr lang="en-US" smtClean="0"/>
              <a:t>5/10/2013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A351-F9E3-43D2-A20F-598E7FB74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38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AD116-12AB-4922-BA37-092B71EF3E38}" type="datetimeFigureOut">
              <a:rPr lang="en-US" smtClean="0"/>
              <a:t>5/10/2013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A351-F9E3-43D2-A20F-598E7FB74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37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AD116-12AB-4922-BA37-092B71EF3E38}" type="datetimeFigureOut">
              <a:rPr lang="en-US" smtClean="0"/>
              <a:t>5/10/2013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A351-F9E3-43D2-A20F-598E7FB74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22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AD116-12AB-4922-BA37-092B71EF3E38}" type="datetimeFigureOut">
              <a:rPr lang="en-US" smtClean="0"/>
              <a:t>5/10/2013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A351-F9E3-43D2-A20F-598E7FB74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8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AD116-12AB-4922-BA37-092B71EF3E38}" type="datetimeFigureOut">
              <a:rPr lang="en-US" smtClean="0"/>
              <a:t>5/10/2013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A351-F9E3-43D2-A20F-598E7FB74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89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AD116-12AB-4922-BA37-092B71EF3E38}" type="datetimeFigureOut">
              <a:rPr lang="en-US" smtClean="0"/>
              <a:t>5/10/2013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A351-F9E3-43D2-A20F-598E7FB74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70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AD116-12AB-4922-BA37-092B71EF3E38}" type="datetimeFigureOut">
              <a:rPr lang="en-US" smtClean="0"/>
              <a:t>5/10/2013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A351-F9E3-43D2-A20F-598E7FB74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42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57150">
            <a:solidFill>
              <a:schemeClr val="bg2">
                <a:lumMod val="90000"/>
              </a:schemeClr>
            </a:solidFill>
            <a:prstDash val="solid"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AD116-12AB-4922-BA37-092B71EF3E38}" type="datetimeFigureOut">
              <a:rPr lang="en-US" smtClean="0"/>
              <a:t>5/10/2013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8A351-F9E3-43D2-A20F-598E7FB74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869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371600"/>
            <a:ext cx="8458200" cy="4114800"/>
          </a:xfrm>
          <a:solidFill>
            <a:srgbClr val="0070C0"/>
          </a:solidFill>
          <a:ln w="53975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solidFill>
                  <a:schemeClr val="bg1"/>
                </a:solidFill>
              </a:rPr>
              <a:t>Lake Washington Chapter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smtClean="0">
                <a:solidFill>
                  <a:schemeClr val="bg1"/>
                </a:solidFill>
              </a:rPr>
              <a:t/>
            </a:r>
            <a:br>
              <a:rPr lang="en-US" b="1" smtClean="0">
                <a:solidFill>
                  <a:schemeClr val="bg1"/>
                </a:solidFill>
              </a:rPr>
            </a:br>
            <a:r>
              <a:rPr lang="en-US" b="1" smtClean="0">
                <a:solidFill>
                  <a:schemeClr val="bg1"/>
                </a:solidFill>
              </a:rPr>
              <a:t>Introduction</a:t>
            </a:r>
            <a:br>
              <a:rPr lang="en-US" b="1" smtClean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/>
            </a:r>
            <a:b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</a:b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4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685800"/>
            <a:ext cx="7772400" cy="5181599"/>
          </a:xfrm>
          <a:solidFill>
            <a:schemeClr val="accent1"/>
          </a:solidFill>
          <a:ln w="82550" cmpd="sng"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Our Gallery pages show more Ikebana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37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914400"/>
            <a:ext cx="7162800" cy="5105400"/>
          </a:xfrm>
          <a:solidFill>
            <a:srgbClr val="0070C0"/>
          </a:solidFill>
          <a:ln w="82550" cmpd="sng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pPr algn="ctr"/>
            <a:endParaRPr lang="en-US" sz="4000" b="1" dirty="0" smtClean="0">
              <a:solidFill>
                <a:schemeClr val="bg1"/>
              </a:solidFill>
            </a:endParaRPr>
          </a:p>
          <a:p>
            <a:pPr algn="ctr"/>
            <a:endParaRPr lang="en-US" sz="20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Lake </a:t>
            </a:r>
            <a:r>
              <a:rPr lang="en-US" sz="4000" b="1" dirty="0" smtClean="0">
                <a:solidFill>
                  <a:schemeClr val="bg1"/>
                </a:solidFill>
              </a:rPr>
              <a:t>Washington Chapter </a:t>
            </a:r>
          </a:p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Workshop Activity</a:t>
            </a:r>
          </a:p>
          <a:p>
            <a:pPr algn="ctr"/>
            <a:r>
              <a:rPr lang="ja-JP" altLang="en-US" sz="4800" b="1" dirty="0">
                <a:solidFill>
                  <a:schemeClr val="bg1"/>
                </a:solidFill>
              </a:rPr>
              <a:t>講習会</a:t>
            </a:r>
            <a:endParaRPr lang="en-US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25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Iguchi 2002"/>
          <p:cNvPicPr>
            <a:picLocks noGrp="1" noChangeAspect="1"/>
          </p:cNvPicPr>
          <p:nvPr isPhoto="1">
            <p:ph type="pic" idx="1"/>
          </p:nvPr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90500"/>
            <a:ext cx="8686800" cy="6515100"/>
          </a:xfrm>
          <a:prstGeom prst="rect">
            <a:avLst/>
          </a:prstGeom>
          <a:solidFill>
            <a:schemeClr val="bg2"/>
          </a:solidFill>
          <a:ln w="63500" cmpd="sng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4067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08696"/>
            <a:ext cx="8839200" cy="6629400"/>
          </a:xfrm>
          <a:ln w="63500" cmpd="sng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3047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52400"/>
            <a:ext cx="8825753" cy="6619315"/>
          </a:xfrm>
          <a:ln w="63500" cmpd="sng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0228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14300"/>
            <a:ext cx="8839200" cy="6629400"/>
          </a:xfrm>
          <a:ln w="63500" cmpd="sng">
            <a:solidFill>
              <a:schemeClr val="accent6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1777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50901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8763000" cy="6572250"/>
          </a:xfrm>
          <a:prstGeom prst="rect">
            <a:avLst/>
          </a:prstGeom>
          <a:noFill/>
          <a:ln w="63500" cmpd="sng">
            <a:solidFill>
              <a:schemeClr val="accent6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7869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imizu2006_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33350"/>
            <a:ext cx="8839200" cy="6629400"/>
          </a:xfrm>
          <a:prstGeom prst="rect">
            <a:avLst/>
          </a:prstGeom>
          <a:noFill/>
          <a:ln w="63500" cmpd="sng">
            <a:solidFill>
              <a:schemeClr val="accent6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9123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imizu2006_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"/>
            <a:ext cx="8839200" cy="6629400"/>
          </a:xfrm>
          <a:prstGeom prst="rect">
            <a:avLst/>
          </a:prstGeom>
          <a:noFill/>
          <a:ln w="63500" cmpd="sng">
            <a:solidFill>
              <a:schemeClr val="accent6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6686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5090127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"/>
            <a:ext cx="8890000" cy="6667500"/>
          </a:xfrm>
          <a:prstGeom prst="rect">
            <a:avLst/>
          </a:prstGeom>
          <a:noFill/>
          <a:ln w="63500" cmpd="sng">
            <a:solidFill>
              <a:schemeClr val="accent6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5236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 txBox="1">
            <a:spLocks/>
          </p:cNvSpPr>
          <p:nvPr/>
        </p:nvSpPr>
        <p:spPr>
          <a:xfrm>
            <a:off x="1219200" y="838200"/>
            <a:ext cx="6705600" cy="5105400"/>
          </a:xfrm>
          <a:prstGeom prst="rect">
            <a:avLst/>
          </a:prstGeom>
          <a:solidFill>
            <a:srgbClr val="0070C0"/>
          </a:solidFill>
          <a:ln w="82550" cmpd="sng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4000" b="1" dirty="0" smtClean="0"/>
          </a:p>
          <a:p>
            <a:pPr marL="0" indent="0" algn="ctr">
              <a:buNone/>
            </a:pPr>
            <a:endParaRPr lang="en-US" sz="8400" dirty="0" smtClean="0"/>
          </a:p>
          <a:p>
            <a:pPr marL="0" indent="0" algn="ctr">
              <a:buNone/>
            </a:pPr>
            <a:r>
              <a:rPr lang="en-US" sz="8400" dirty="0" smtClean="0">
                <a:solidFill>
                  <a:schemeClr val="bg1"/>
                </a:solidFill>
              </a:rPr>
              <a:t>Lake Washington Chapter </a:t>
            </a:r>
          </a:p>
          <a:p>
            <a:pPr marL="0" indent="0" algn="ctr">
              <a:buNone/>
            </a:pPr>
            <a:r>
              <a:rPr lang="en-US" sz="8400" dirty="0" smtClean="0">
                <a:solidFill>
                  <a:schemeClr val="bg1"/>
                </a:solidFill>
              </a:rPr>
              <a:t>Exhibitions</a:t>
            </a:r>
          </a:p>
          <a:p>
            <a:pPr marL="0" indent="0" algn="ctr">
              <a:buNone/>
            </a:pPr>
            <a:r>
              <a:rPr lang="ja-JP" altLang="en-US" sz="10100" b="1" dirty="0">
                <a:solidFill>
                  <a:schemeClr val="bg1"/>
                </a:solidFill>
              </a:rPr>
              <a:t>花展</a:t>
            </a:r>
            <a:endParaRPr lang="en-US" sz="101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84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8400" dirty="0" smtClean="0">
                <a:solidFill>
                  <a:schemeClr val="bg1"/>
                </a:solidFill>
              </a:rPr>
              <a:t>A sample of our thirty-one exhibitions since 2002</a:t>
            </a:r>
            <a:endParaRPr lang="en-US" sz="8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60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52400"/>
            <a:ext cx="8768976" cy="6576732"/>
          </a:xfrm>
          <a:ln w="63500" cmpd="sng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1758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8785410" cy="6589057"/>
          </a:xfrm>
          <a:ln w="63500" cmpd="sng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8602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52400"/>
            <a:ext cx="8773459" cy="6580094"/>
          </a:xfrm>
          <a:ln w="63500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8193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3350"/>
            <a:ext cx="8763000" cy="6572250"/>
          </a:xfrm>
          <a:prstGeom prst="rect">
            <a:avLst/>
          </a:prstGeom>
          <a:noFill/>
          <a:ln w="63500" cmpd="sng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8747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209550"/>
            <a:ext cx="8686800" cy="6515100"/>
          </a:xfrm>
          <a:ln w="63500" cmpd="sng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086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33350"/>
            <a:ext cx="8792883" cy="6594662"/>
          </a:xfrm>
          <a:ln w="63500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6787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152400" y="152400"/>
            <a:ext cx="8763000" cy="6572250"/>
          </a:xfrm>
          <a:ln w="63500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5527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1752600"/>
            <a:ext cx="7162800" cy="3505200"/>
          </a:xfrm>
          <a:solidFill>
            <a:srgbClr val="0070C0"/>
          </a:solidFill>
          <a:ln w="82550" cmpd="sng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>
            <a:normAutofit fontScale="55000" lnSpcReduction="20000"/>
          </a:bodyPr>
          <a:lstStyle/>
          <a:p>
            <a:endParaRPr lang="en-US" dirty="0" smtClean="0"/>
          </a:p>
          <a:p>
            <a:pPr lvl="0" algn="ctr"/>
            <a:r>
              <a:rPr lang="en-US" sz="7300" b="1" dirty="0" smtClean="0">
                <a:solidFill>
                  <a:schemeClr val="bg1"/>
                </a:solidFill>
              </a:rPr>
              <a:t>Demonstrations</a:t>
            </a:r>
          </a:p>
          <a:p>
            <a:pPr lvl="0" algn="ctr"/>
            <a:r>
              <a:rPr lang="en-US" sz="7300" b="1" dirty="0" smtClean="0">
                <a:solidFill>
                  <a:schemeClr val="bg1"/>
                </a:solidFill>
              </a:rPr>
              <a:t> by</a:t>
            </a:r>
            <a:endParaRPr lang="en-US" sz="7300" dirty="0">
              <a:solidFill>
                <a:schemeClr val="bg1"/>
              </a:solidFill>
            </a:endParaRPr>
          </a:p>
          <a:p>
            <a:pPr algn="ctr"/>
            <a:r>
              <a:rPr lang="en-US" sz="7300" b="1" dirty="0" smtClean="0">
                <a:solidFill>
                  <a:schemeClr val="bg1"/>
                </a:solidFill>
              </a:rPr>
              <a:t>Lake Washington Chapter</a:t>
            </a:r>
          </a:p>
          <a:p>
            <a:pPr algn="ctr"/>
            <a:r>
              <a:rPr lang="en-US" sz="7300" b="1" dirty="0" smtClean="0">
                <a:solidFill>
                  <a:schemeClr val="bg1"/>
                </a:solidFill>
              </a:rPr>
              <a:t>Members </a:t>
            </a:r>
          </a:p>
          <a:p>
            <a:pPr algn="ctr"/>
            <a:r>
              <a:rPr lang="ja-JP" altLang="en-US" sz="8700" b="1" dirty="0">
                <a:solidFill>
                  <a:schemeClr val="bg1"/>
                </a:solidFill>
              </a:rPr>
              <a:t>生花デモ</a:t>
            </a:r>
            <a:endParaRPr lang="en-US" sz="8700" b="1" dirty="0">
              <a:solidFill>
                <a:schemeClr val="bg1"/>
              </a:solidFill>
            </a:endParaRPr>
          </a:p>
          <a:p>
            <a:pPr algn="ctr"/>
            <a:endParaRPr lang="en-US" sz="7300" b="1" dirty="0" smtClean="0"/>
          </a:p>
        </p:txBody>
      </p:sp>
    </p:spTree>
    <p:extLst>
      <p:ext uri="{BB962C8B-B14F-4D97-AF65-F5344CB8AC3E}">
        <p14:creationId xmlns:p14="http://schemas.microsoft.com/office/powerpoint/2010/main" val="291390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52400"/>
            <a:ext cx="8839200" cy="6629400"/>
          </a:xfrm>
          <a:ln w="63500"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828800" y="457200"/>
            <a:ext cx="4876800" cy="457200"/>
          </a:xfrm>
          <a:prstGeom prst="rect">
            <a:avLst/>
          </a:prstGeom>
          <a:solidFill>
            <a:srgbClr val="FF0000"/>
          </a:solidFill>
          <a:ln w="635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1800" b="1" dirty="0" smtClean="0">
                <a:solidFill>
                  <a:schemeClr val="tx1"/>
                </a:solidFill>
              </a:rPr>
              <a:t>Senior Professor Shigeko Price - 2008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14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" b="219"/>
          <a:stretch>
            <a:fillRect/>
          </a:stretch>
        </p:blipFill>
        <p:spPr>
          <a:xfrm>
            <a:off x="152400" y="152400"/>
            <a:ext cx="8801100" cy="6600825"/>
          </a:xfrm>
          <a:ln w="63500"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295400" y="457200"/>
            <a:ext cx="4648200" cy="457200"/>
          </a:xfrm>
          <a:prstGeom prst="rect">
            <a:avLst/>
          </a:prstGeom>
          <a:solidFill>
            <a:srgbClr val="FF0000"/>
          </a:solidFill>
          <a:ln w="635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1800" b="1" dirty="0" smtClean="0">
                <a:solidFill>
                  <a:schemeClr val="tx1"/>
                </a:solidFill>
              </a:rPr>
              <a:t>Senior Professor Shigeko Price - 2008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10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52400"/>
            <a:ext cx="8737601" cy="6553200"/>
          </a:xfrm>
          <a:ln w="63500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3253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228600"/>
            <a:ext cx="8722659" cy="6541994"/>
          </a:xfrm>
          <a:ln w="63500"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2209800" y="533400"/>
            <a:ext cx="4419600" cy="457200"/>
          </a:xfrm>
          <a:prstGeom prst="rect">
            <a:avLst/>
          </a:prstGeom>
          <a:solidFill>
            <a:srgbClr val="FF0000"/>
          </a:solidFill>
          <a:ln w="635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1800" b="1" dirty="0" smtClean="0">
                <a:solidFill>
                  <a:schemeClr val="tx1"/>
                </a:solidFill>
              </a:rPr>
              <a:t>Senior Professor Shigeko Price - 2008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96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" b="31"/>
          <a:stretch>
            <a:fillRect/>
          </a:stretch>
        </p:blipFill>
        <p:spPr>
          <a:xfrm>
            <a:off x="228600" y="152400"/>
            <a:ext cx="8737599" cy="6553200"/>
          </a:xfrm>
          <a:ln w="63500"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5" name="Text Placeholder 5"/>
          <p:cNvSpPr>
            <a:spLocks noGrp="1"/>
          </p:cNvSpPr>
          <p:nvPr>
            <p:ph type="body" sz="half" idx="2"/>
          </p:nvPr>
        </p:nvSpPr>
        <p:spPr>
          <a:xfrm>
            <a:off x="1828800" y="609600"/>
            <a:ext cx="4419600" cy="457200"/>
          </a:xfrm>
          <a:prstGeom prst="rect">
            <a:avLst/>
          </a:prstGeom>
          <a:solidFill>
            <a:srgbClr val="FF0000"/>
          </a:solidFill>
          <a:ln w="635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1800" b="1" dirty="0" smtClean="0">
                <a:solidFill>
                  <a:schemeClr val="tx1"/>
                </a:solidFill>
              </a:rPr>
              <a:t>Senior Professor Shigeko Price - 2009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3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r="5548"/>
          <a:stretch>
            <a:fillRect/>
          </a:stretch>
        </p:blipFill>
        <p:spPr>
          <a:xfrm>
            <a:off x="228600" y="95252"/>
            <a:ext cx="8813798" cy="6610348"/>
          </a:xfr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71800" y="304800"/>
            <a:ext cx="3733800" cy="457200"/>
          </a:xfrm>
          <a:solidFill>
            <a:srgbClr val="FF0000"/>
          </a:solidFill>
          <a:ln w="635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rmAutofit fontScale="85000" lnSpcReduction="10000"/>
          </a:bodyPr>
          <a:lstStyle/>
          <a:p>
            <a:r>
              <a:rPr lang="en-US" sz="1800" b="1" dirty="0" smtClean="0"/>
              <a:t>Senior Professor Elaine Stamm 2010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73234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52400"/>
            <a:ext cx="8763000" cy="6572250"/>
          </a:xfrm>
          <a:ln w="63500"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2362200" y="457200"/>
            <a:ext cx="4495800" cy="457200"/>
          </a:xfrm>
          <a:prstGeom prst="rect">
            <a:avLst/>
          </a:prstGeom>
          <a:solidFill>
            <a:srgbClr val="FF0000"/>
          </a:solidFill>
          <a:ln w="635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1800" b="1" dirty="0" smtClean="0">
                <a:solidFill>
                  <a:schemeClr val="tx1"/>
                </a:solidFill>
              </a:rPr>
              <a:t>Senior Professor Elaine Stamm - 2011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08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81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8" y="198948"/>
            <a:ext cx="4267201" cy="6513889"/>
          </a:xfrm>
          <a:prstGeom prst="rect">
            <a:avLst/>
          </a:prstGeom>
          <a:noFill/>
          <a:ln w="63500" cmpd="sng"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5" name="Text Placeholder 5"/>
          <p:cNvSpPr txBox="1">
            <a:spLocks/>
          </p:cNvSpPr>
          <p:nvPr/>
        </p:nvSpPr>
        <p:spPr>
          <a:xfrm>
            <a:off x="2312893" y="376518"/>
            <a:ext cx="4518210" cy="457200"/>
          </a:xfrm>
          <a:prstGeom prst="rect">
            <a:avLst/>
          </a:prstGeom>
          <a:solidFill>
            <a:srgbClr val="FF0000"/>
          </a:solidFill>
          <a:ln w="63500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solidFill>
                  <a:schemeClr val="tx1"/>
                </a:solidFill>
              </a:rPr>
              <a:t>Senior Professor Shigeko Price - 2012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77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 txBox="1">
            <a:spLocks/>
          </p:cNvSpPr>
          <p:nvPr/>
        </p:nvSpPr>
        <p:spPr>
          <a:xfrm>
            <a:off x="1219200" y="1752600"/>
            <a:ext cx="6705600" cy="3657600"/>
          </a:xfrm>
          <a:prstGeom prst="rect">
            <a:avLst/>
          </a:prstGeom>
          <a:solidFill>
            <a:srgbClr val="0070C0"/>
          </a:solidFill>
          <a:ln w="82550" cmpd="sng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40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Lake Washington Chapter </a:t>
            </a:r>
          </a:p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Learning Luncheons</a:t>
            </a:r>
          </a:p>
          <a:p>
            <a:pPr marL="0" indent="0" algn="ctr">
              <a:buNone/>
            </a:pPr>
            <a:r>
              <a:rPr lang="ja-JP" altLang="en-US" sz="4400" b="1" dirty="0">
                <a:solidFill>
                  <a:schemeClr val="bg1"/>
                </a:solidFill>
              </a:rPr>
              <a:t>支部会員のミーテイング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99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52400"/>
            <a:ext cx="8763000" cy="6572250"/>
          </a:xfrm>
          <a:ln w="63500"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6" name="Text Placeholder 4"/>
          <p:cNvSpPr>
            <a:spLocks noGrp="1"/>
          </p:cNvSpPr>
          <p:nvPr>
            <p:ph type="body" sz="half" idx="2"/>
          </p:nvPr>
        </p:nvSpPr>
        <p:spPr>
          <a:xfrm>
            <a:off x="2133600" y="533400"/>
            <a:ext cx="5410200" cy="457200"/>
          </a:xfrm>
          <a:solidFill>
            <a:srgbClr val="FF000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1800" b="1" dirty="0" smtClean="0"/>
              <a:t>Chapter Founding Celebration Luncheon - 2003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10353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52400"/>
            <a:ext cx="8802689" cy="6602017"/>
          </a:xfrm>
          <a:ln w="63500"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828800" y="609600"/>
            <a:ext cx="5257800" cy="457200"/>
          </a:xfrm>
          <a:prstGeom prst="rect">
            <a:avLst/>
          </a:prstGeom>
          <a:solidFill>
            <a:srgbClr val="FF0000"/>
          </a:solidFill>
          <a:ln w="508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1800" b="1" dirty="0" smtClean="0">
                <a:solidFill>
                  <a:schemeClr val="tx1"/>
                </a:solidFill>
              </a:rPr>
              <a:t>Chapter Luncheon with Demonstration - 2008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0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81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09600"/>
            <a:ext cx="8525436" cy="5683624"/>
          </a:xfrm>
          <a:prstGeom prst="rect">
            <a:avLst/>
          </a:prstGeom>
          <a:noFill/>
          <a:ln w="63500"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3" name="Text Placeholder 4"/>
          <p:cNvSpPr txBox="1">
            <a:spLocks/>
          </p:cNvSpPr>
          <p:nvPr/>
        </p:nvSpPr>
        <p:spPr>
          <a:xfrm>
            <a:off x="1905000" y="1082488"/>
            <a:ext cx="4648200" cy="381000"/>
          </a:xfrm>
          <a:prstGeom prst="rect">
            <a:avLst/>
          </a:prstGeom>
          <a:solidFill>
            <a:srgbClr val="FF0000"/>
          </a:solidFill>
          <a:ln w="63500" cmpd="sng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/>
              <a:t>Chapter Tea with demonstration - 2011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36735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81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457200"/>
            <a:ext cx="4191000" cy="6286500"/>
          </a:xfrm>
          <a:prstGeom prst="rect">
            <a:avLst/>
          </a:prstGeom>
          <a:noFill/>
          <a:ln w="63500" cmpd="sng"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4" name="Text Placeholder 4"/>
          <p:cNvSpPr txBox="1">
            <a:spLocks/>
          </p:cNvSpPr>
          <p:nvPr/>
        </p:nvSpPr>
        <p:spPr>
          <a:xfrm>
            <a:off x="2236694" y="609600"/>
            <a:ext cx="4697506" cy="434788"/>
          </a:xfrm>
          <a:prstGeom prst="rect">
            <a:avLst/>
          </a:prstGeom>
          <a:solidFill>
            <a:srgbClr val="FF0000"/>
          </a:solidFill>
          <a:ln w="63500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/>
              <a:t>Chapter Tea with demonstration - 2011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91747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" r="5372"/>
          <a:stretch>
            <a:fillRect/>
          </a:stretch>
        </p:blipFill>
        <p:spPr>
          <a:xfrm>
            <a:off x="152400" y="152400"/>
            <a:ext cx="8827247" cy="6620435"/>
          </a:xfrm>
          <a:ln w="63500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2022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81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381000"/>
            <a:ext cx="8839200" cy="5892800"/>
          </a:xfrm>
          <a:prstGeom prst="rect">
            <a:avLst/>
          </a:prstGeom>
          <a:noFill/>
          <a:ln w="63500" cmpd="sng"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4" name="Text Placeholder 4"/>
          <p:cNvSpPr txBox="1">
            <a:spLocks/>
          </p:cNvSpPr>
          <p:nvPr/>
        </p:nvSpPr>
        <p:spPr>
          <a:xfrm>
            <a:off x="2209800" y="609600"/>
            <a:ext cx="4572000" cy="406400"/>
          </a:xfrm>
          <a:prstGeom prst="rect">
            <a:avLst/>
          </a:prstGeom>
          <a:solidFill>
            <a:srgbClr val="FF0000"/>
          </a:solidFill>
          <a:ln w="63500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/>
              <a:t>Chapter Tea with demonstration - 2011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418958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81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16859"/>
            <a:ext cx="8938932" cy="5959288"/>
          </a:xfrm>
          <a:prstGeom prst="rect">
            <a:avLst/>
          </a:prstGeom>
          <a:noFill/>
          <a:ln w="63500" cmpd="sng"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4" name="Text Placeholder 4"/>
          <p:cNvSpPr txBox="1">
            <a:spLocks/>
          </p:cNvSpPr>
          <p:nvPr/>
        </p:nvSpPr>
        <p:spPr>
          <a:xfrm>
            <a:off x="1752600" y="609600"/>
            <a:ext cx="4545666" cy="396688"/>
          </a:xfrm>
          <a:prstGeom prst="rect">
            <a:avLst/>
          </a:prstGeom>
          <a:solidFill>
            <a:srgbClr val="FF0000"/>
          </a:solidFill>
          <a:ln w="63500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/>
              <a:t>Chapter Tea with demonstration - 2011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86702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81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52438"/>
            <a:ext cx="8686800" cy="5655469"/>
          </a:xfrm>
          <a:prstGeom prst="rect">
            <a:avLst/>
          </a:prstGeom>
          <a:noFill/>
          <a:ln w="63500" cmpd="sng"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4" name="Text Placeholder 4"/>
          <p:cNvSpPr txBox="1">
            <a:spLocks/>
          </p:cNvSpPr>
          <p:nvPr/>
        </p:nvSpPr>
        <p:spPr>
          <a:xfrm>
            <a:off x="2362200" y="654424"/>
            <a:ext cx="4762500" cy="369093"/>
          </a:xfrm>
          <a:prstGeom prst="rect">
            <a:avLst/>
          </a:prstGeom>
          <a:solidFill>
            <a:srgbClr val="FF0000"/>
          </a:solidFill>
          <a:ln w="63500" cmpd="sng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/>
              <a:t>Chapter Tea with demonstration - 2012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22695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81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04" y="533400"/>
            <a:ext cx="8803392" cy="5867400"/>
          </a:xfrm>
          <a:prstGeom prst="rect">
            <a:avLst/>
          </a:prstGeom>
          <a:noFill/>
          <a:ln w="63500" cmpd="sng"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6" name="Text Placeholder 4"/>
          <p:cNvSpPr txBox="1">
            <a:spLocks/>
          </p:cNvSpPr>
          <p:nvPr/>
        </p:nvSpPr>
        <p:spPr>
          <a:xfrm>
            <a:off x="2228850" y="653653"/>
            <a:ext cx="4686300" cy="369093"/>
          </a:xfrm>
          <a:prstGeom prst="rect">
            <a:avLst/>
          </a:prstGeom>
          <a:solidFill>
            <a:srgbClr val="FF0000"/>
          </a:solidFill>
          <a:ln w="63500" cmpd="sng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/>
              <a:t>Chapter Tea with demonstration - 2012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82949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81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381000"/>
            <a:ext cx="8801100" cy="5867400"/>
          </a:xfrm>
          <a:prstGeom prst="rect">
            <a:avLst/>
          </a:prstGeom>
          <a:noFill/>
          <a:ln w="63500" cmpd="sng"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6" name="Text Placeholder 4"/>
          <p:cNvSpPr txBox="1">
            <a:spLocks/>
          </p:cNvSpPr>
          <p:nvPr/>
        </p:nvSpPr>
        <p:spPr>
          <a:xfrm>
            <a:off x="2286000" y="539353"/>
            <a:ext cx="4381500" cy="445293"/>
          </a:xfrm>
          <a:prstGeom prst="rect">
            <a:avLst/>
          </a:prstGeom>
          <a:solidFill>
            <a:srgbClr val="FF0000"/>
          </a:solidFill>
          <a:ln w="63500" cmpd="sng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/>
              <a:t>Chapter Tea with demonstration - 2012</a:t>
            </a:r>
          </a:p>
          <a:p>
            <a:pPr marL="0" indent="0" algn="ctr">
              <a:buNone/>
            </a:pP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28666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62000" y="1752600"/>
            <a:ext cx="7772400" cy="3581400"/>
          </a:xfrm>
          <a:solidFill>
            <a:srgbClr val="0070C0"/>
          </a:solidFill>
          <a:ln w="76200" cmpd="sng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solidFill>
                  <a:prstClr val="white"/>
                </a:solidFill>
              </a:rPr>
              <a:t>Special </a:t>
            </a:r>
            <a:r>
              <a:rPr lang="en-US" b="1" dirty="0">
                <a:solidFill>
                  <a:prstClr val="white"/>
                </a:solidFill>
              </a:rPr>
              <a:t>Visiting </a:t>
            </a:r>
            <a:r>
              <a:rPr lang="en-US" b="1" dirty="0" smtClean="0">
                <a:solidFill>
                  <a:prstClr val="white"/>
                </a:solidFill>
              </a:rPr>
              <a:t>Professors</a:t>
            </a:r>
            <a:br>
              <a:rPr lang="en-US" b="1" dirty="0" smtClean="0">
                <a:solidFill>
                  <a:prstClr val="white"/>
                </a:solidFill>
              </a:rPr>
            </a:br>
            <a:r>
              <a:rPr lang="en-US" b="1" dirty="0" smtClean="0">
                <a:solidFill>
                  <a:prstClr val="white"/>
                </a:solidFill>
              </a:rPr>
              <a:t>who conducted our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solidFill>
                  <a:schemeClr val="bg1"/>
                </a:solidFill>
              </a:rPr>
              <a:t>Lake Washington Chapter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Workshops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ja-JP" altLang="en-US" sz="5300" b="1" dirty="0">
                <a:solidFill>
                  <a:schemeClr val="bg1"/>
                </a:solidFill>
              </a:rPr>
              <a:t>支部創立後の特別派遣講師</a:t>
            </a:r>
            <a:r>
              <a:rPr lang="ja-JP" altLang="en-US" sz="3600" b="1" dirty="0"/>
              <a:t>　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56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0"/>
            <a:ext cx="8788400" cy="6591300"/>
          </a:xfrm>
          <a:prstGeom prst="rect">
            <a:avLst/>
          </a:prstGeom>
          <a:solidFill>
            <a:schemeClr val="bg2"/>
          </a:solidFill>
          <a:ln w="63500" cmpd="sng"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2209800" y="457200"/>
            <a:ext cx="5236882" cy="914400"/>
          </a:xfrm>
          <a:solidFill>
            <a:srgbClr val="FF0000"/>
          </a:solidFill>
          <a:ln w="63500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1800" b="1" dirty="0" smtClean="0"/>
              <a:t>Special Visiting Professor </a:t>
            </a:r>
            <a:r>
              <a:rPr lang="en-US" sz="1800" b="1" dirty="0" err="1" smtClean="0"/>
              <a:t>Kanrai</a:t>
            </a:r>
            <a:r>
              <a:rPr lang="en-US" sz="1800" b="1" dirty="0" smtClean="0"/>
              <a:t> Iguchi 2002</a:t>
            </a:r>
          </a:p>
          <a:p>
            <a:pPr algn="ctr"/>
            <a:r>
              <a:rPr lang="ja-JP" altLang="en-US" sz="3200" b="1" dirty="0">
                <a:solidFill>
                  <a:schemeClr val="bg1"/>
                </a:solidFill>
              </a:rPr>
              <a:t>特別派遣講</a:t>
            </a:r>
            <a:r>
              <a:rPr lang="ja-JP" altLang="en-US" sz="3200" b="1" dirty="0" smtClean="0">
                <a:solidFill>
                  <a:schemeClr val="bg1"/>
                </a:solidFill>
              </a:rPr>
              <a:t>師  井口先</a:t>
            </a:r>
            <a:r>
              <a:rPr lang="ja-JP" altLang="en-US" sz="3200" b="1" dirty="0">
                <a:solidFill>
                  <a:schemeClr val="bg1"/>
                </a:solidFill>
              </a:rPr>
              <a:t>生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53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02826"/>
            <a:ext cx="8843682" cy="6632762"/>
          </a:xfrm>
          <a:ln w="63500" cmpd="sng"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4" name="Text Placeholder 4"/>
          <p:cNvSpPr txBox="1">
            <a:spLocks/>
          </p:cNvSpPr>
          <p:nvPr/>
        </p:nvSpPr>
        <p:spPr>
          <a:xfrm>
            <a:off x="1600200" y="376518"/>
            <a:ext cx="5181600" cy="1147482"/>
          </a:xfrm>
          <a:prstGeom prst="rect">
            <a:avLst/>
          </a:prstGeom>
          <a:solidFill>
            <a:srgbClr val="FF0000"/>
          </a:solidFill>
          <a:ln w="63500">
            <a:solidFill>
              <a:schemeClr val="accent6">
                <a:lumMod val="40000"/>
                <a:lumOff val="60000"/>
              </a:schemeClr>
            </a:solidFill>
            <a:prstDash val="solid"/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 smtClean="0"/>
              <a:t>Special Visiting Professor </a:t>
            </a:r>
            <a:r>
              <a:rPr lang="en-US" sz="1800" b="1" dirty="0" err="1" smtClean="0"/>
              <a:t>Kanrai</a:t>
            </a:r>
            <a:r>
              <a:rPr lang="en-US" sz="1800" b="1" dirty="0" smtClean="0"/>
              <a:t> Iguchi 2002</a:t>
            </a:r>
            <a:endParaRPr lang="en-US" sz="1800" b="1" dirty="0"/>
          </a:p>
          <a:p>
            <a:pPr algn="ctr"/>
            <a:r>
              <a:rPr lang="ja-JP" altLang="en-US" sz="3200" b="1" dirty="0">
                <a:solidFill>
                  <a:schemeClr val="bg1"/>
                </a:solidFill>
              </a:rPr>
              <a:t>特別派遣講師  井口先生</a:t>
            </a:r>
            <a:endParaRPr lang="en-US" sz="3200" b="1" dirty="0">
              <a:solidFill>
                <a:schemeClr val="bg1"/>
              </a:solidFill>
            </a:endParaRPr>
          </a:p>
          <a:p>
            <a:pPr algn="ctr"/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71444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saki20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8845176" cy="6633882"/>
          </a:xfrm>
          <a:prstGeom prst="rect">
            <a:avLst/>
          </a:prstGeom>
          <a:noFill/>
          <a:ln w="63500" cmpd="sng"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6" name="Text Placeholder 4"/>
          <p:cNvSpPr txBox="1">
            <a:spLocks/>
          </p:cNvSpPr>
          <p:nvPr/>
        </p:nvSpPr>
        <p:spPr>
          <a:xfrm>
            <a:off x="1679388" y="142103"/>
            <a:ext cx="5791200" cy="1017494"/>
          </a:xfrm>
          <a:prstGeom prst="rect">
            <a:avLst/>
          </a:prstGeom>
          <a:solidFill>
            <a:srgbClr val="FF0000"/>
          </a:solidFill>
          <a:ln w="63500">
            <a:solidFill>
              <a:schemeClr val="accent6">
                <a:lumMod val="20000"/>
                <a:lumOff val="80000"/>
              </a:schemeClr>
            </a:solidFill>
            <a:prstDash val="solid"/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 smtClean="0"/>
              <a:t>Special Visiting Professor Yasuhito Sasaki – 2003</a:t>
            </a:r>
          </a:p>
          <a:p>
            <a:pPr algn="ctr"/>
            <a:r>
              <a:rPr lang="ja-JP" altLang="en-US" sz="3200" b="1" dirty="0">
                <a:solidFill>
                  <a:schemeClr val="bg1"/>
                </a:solidFill>
              </a:rPr>
              <a:t>特別派遣講師</a:t>
            </a:r>
            <a:r>
              <a:rPr lang="ja-JP" altLang="en-US" sz="3200" dirty="0">
                <a:solidFill>
                  <a:schemeClr val="bg1"/>
                </a:solidFill>
              </a:rPr>
              <a:t>　　</a:t>
            </a:r>
            <a:r>
              <a:rPr lang="ja-JP" altLang="en-US" sz="3200" b="1" dirty="0">
                <a:solidFill>
                  <a:schemeClr val="bg1"/>
                </a:solidFill>
              </a:rPr>
              <a:t>佐々</a:t>
            </a:r>
            <a:r>
              <a:rPr lang="ja-JP" altLang="en-US" sz="3200" b="1" dirty="0" smtClean="0">
                <a:solidFill>
                  <a:schemeClr val="bg1"/>
                </a:solidFill>
              </a:rPr>
              <a:t>木 先</a:t>
            </a:r>
            <a:r>
              <a:rPr lang="ja-JP" altLang="en-US" sz="3200" b="1" dirty="0">
                <a:solidFill>
                  <a:schemeClr val="bg1"/>
                </a:solidFill>
              </a:rPr>
              <a:t>生</a:t>
            </a:r>
            <a:endParaRPr lang="en-US" sz="3200" b="1" dirty="0" smtClean="0">
              <a:solidFill>
                <a:schemeClr val="bg1"/>
              </a:solidFill>
            </a:endParaRPr>
          </a:p>
          <a:p>
            <a:pPr algn="ctr"/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91370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ksp2003 (640x480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4215"/>
            <a:ext cx="8839200" cy="6629400"/>
          </a:xfrm>
          <a:prstGeom prst="rect">
            <a:avLst/>
          </a:prstGeom>
          <a:noFill/>
          <a:ln w="63500" cmpd="sng">
            <a:solidFill>
              <a:schemeClr val="accent6">
                <a:lumMod val="20000"/>
                <a:lumOff val="80000"/>
              </a:schemeClr>
            </a:solidFill>
          </a:ln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2057400" y="457200"/>
            <a:ext cx="5562600" cy="990600"/>
          </a:xfrm>
          <a:solidFill>
            <a:srgbClr val="FF0000"/>
          </a:solidFill>
          <a:ln w="63500"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1800" b="1" dirty="0" smtClean="0"/>
              <a:t>Special Visiting Professor Yasuhito Sasaki – 2003</a:t>
            </a:r>
          </a:p>
          <a:p>
            <a:pPr algn="ctr"/>
            <a:r>
              <a:rPr lang="ja-JP" altLang="en-US" sz="3200" b="1" dirty="0">
                <a:solidFill>
                  <a:schemeClr val="bg1"/>
                </a:solidFill>
              </a:rPr>
              <a:t>特別派遣講師</a:t>
            </a:r>
            <a:r>
              <a:rPr lang="ja-JP" altLang="en-US" sz="3200" dirty="0">
                <a:solidFill>
                  <a:schemeClr val="bg1"/>
                </a:solidFill>
              </a:rPr>
              <a:t>　　</a:t>
            </a:r>
            <a:r>
              <a:rPr lang="ja-JP" altLang="en-US" sz="3200" b="1" dirty="0">
                <a:solidFill>
                  <a:schemeClr val="bg1"/>
                </a:solidFill>
              </a:rPr>
              <a:t>佐々</a:t>
            </a:r>
            <a:r>
              <a:rPr lang="ja-JP" altLang="en-US" sz="3200" b="1" dirty="0" smtClean="0">
                <a:solidFill>
                  <a:schemeClr val="bg1"/>
                </a:solidFill>
              </a:rPr>
              <a:t>木 先</a:t>
            </a:r>
            <a:r>
              <a:rPr lang="ja-JP" altLang="en-US" sz="3200" b="1" dirty="0">
                <a:solidFill>
                  <a:schemeClr val="bg1"/>
                </a:solidFill>
              </a:rPr>
              <a:t>生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53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" r="5639"/>
          <a:stretch>
            <a:fillRect/>
          </a:stretch>
        </p:blipFill>
        <p:spPr>
          <a:xfrm>
            <a:off x="228600" y="137832"/>
            <a:ext cx="8763000" cy="6572250"/>
          </a:xfrm>
          <a:ln w="63500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2119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obayashi2004_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4" y="136713"/>
            <a:ext cx="8839200" cy="6629400"/>
          </a:xfrm>
          <a:prstGeom prst="rect">
            <a:avLst/>
          </a:prstGeom>
          <a:noFill/>
          <a:ln w="63500" cmpd="sng"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740242" y="228600"/>
            <a:ext cx="6032157" cy="1143000"/>
          </a:xfrm>
          <a:prstGeom prst="rect">
            <a:avLst/>
          </a:prstGeom>
          <a:solidFill>
            <a:srgbClr val="FF0000"/>
          </a:solidFill>
          <a:ln w="635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Special Visiting Professor Yoshiko Kobayashi – 2004</a:t>
            </a:r>
          </a:p>
          <a:p>
            <a:pPr algn="ctr"/>
            <a:r>
              <a:rPr lang="ja-JP" altLang="en-US" sz="3200" b="1" dirty="0" smtClean="0"/>
              <a:t>特</a:t>
            </a:r>
            <a:r>
              <a:rPr lang="ja-JP" altLang="en-US" sz="3200" b="1" dirty="0"/>
              <a:t>別派遣講師</a:t>
            </a:r>
            <a:r>
              <a:rPr lang="ja-JP" altLang="en-US" sz="3200" dirty="0"/>
              <a:t>　小</a:t>
            </a:r>
            <a:r>
              <a:rPr lang="ja-JP" altLang="en-US" sz="3200" dirty="0" smtClean="0"/>
              <a:t>林 </a:t>
            </a:r>
            <a:r>
              <a:rPr lang="ja-JP" altLang="en-US" sz="3200" b="1" dirty="0" smtClean="0"/>
              <a:t>先</a:t>
            </a:r>
            <a:r>
              <a:rPr lang="ja-JP" altLang="en-US" sz="3200" b="1" dirty="0"/>
              <a:t>生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27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obayashi2004_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7" y="76200"/>
            <a:ext cx="8877300" cy="6657975"/>
          </a:xfrm>
          <a:prstGeom prst="rect">
            <a:avLst/>
          </a:prstGeom>
          <a:noFill/>
          <a:ln w="63500" cmpd="sng"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524000" y="228600"/>
            <a:ext cx="6172200" cy="1066800"/>
          </a:xfrm>
          <a:prstGeom prst="rect">
            <a:avLst/>
          </a:prstGeom>
          <a:solidFill>
            <a:srgbClr val="FF0000"/>
          </a:solidFill>
          <a:ln w="635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Special Visiting Professor Yoshiko Kobayashi – 2004</a:t>
            </a:r>
          </a:p>
          <a:p>
            <a:pPr algn="ctr"/>
            <a:r>
              <a:rPr lang="ja-JP" altLang="en-US" sz="3200" b="1" dirty="0"/>
              <a:t>特別派遣講師</a:t>
            </a:r>
            <a:r>
              <a:rPr lang="ja-JP" altLang="en-US" sz="3200" dirty="0"/>
              <a:t>　小</a:t>
            </a:r>
            <a:r>
              <a:rPr lang="ja-JP" altLang="en-US" sz="3200" dirty="0" smtClean="0"/>
              <a:t>林 </a:t>
            </a:r>
            <a:r>
              <a:rPr lang="ja-JP" altLang="en-US" sz="3200" b="1" dirty="0" smtClean="0"/>
              <a:t>先</a:t>
            </a:r>
            <a:r>
              <a:rPr lang="ja-JP" altLang="en-US" sz="3200" b="1" dirty="0"/>
              <a:t>生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2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obayashi0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6882"/>
            <a:ext cx="8839200" cy="6629400"/>
          </a:xfrm>
          <a:prstGeom prst="rect">
            <a:avLst/>
          </a:prstGeom>
          <a:noFill/>
          <a:ln w="63500" cmpd="sng"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676400" y="487455"/>
            <a:ext cx="6400800" cy="1036545"/>
          </a:xfrm>
          <a:prstGeom prst="rect">
            <a:avLst/>
          </a:prstGeom>
          <a:solidFill>
            <a:srgbClr val="FF0000"/>
          </a:solidFill>
          <a:ln w="635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Special Visiting Professor Yoshiko Kobayashi – 2004</a:t>
            </a:r>
          </a:p>
          <a:p>
            <a:pPr algn="ctr"/>
            <a:r>
              <a:rPr lang="ja-JP" altLang="en-US" sz="3200" b="1" dirty="0"/>
              <a:t>特別派遣講師</a:t>
            </a:r>
            <a:r>
              <a:rPr lang="ja-JP" altLang="en-US" sz="3200" dirty="0"/>
              <a:t>　小</a:t>
            </a:r>
            <a:r>
              <a:rPr lang="ja-JP" altLang="en-US" sz="3200" dirty="0" smtClean="0"/>
              <a:t>林 </a:t>
            </a:r>
            <a:r>
              <a:rPr lang="ja-JP" altLang="en-US" sz="3200" b="1" dirty="0" smtClean="0"/>
              <a:t>先</a:t>
            </a:r>
            <a:r>
              <a:rPr lang="ja-JP" altLang="en-US" sz="3200" b="1" dirty="0"/>
              <a:t>生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68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f Hori 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9646"/>
            <a:ext cx="8850980" cy="6642848"/>
          </a:xfrm>
          <a:prstGeom prst="rect">
            <a:avLst/>
          </a:prstGeom>
          <a:noFill/>
          <a:ln w="63500" cmpd="sng">
            <a:solidFill>
              <a:schemeClr val="accent6">
                <a:lumMod val="20000"/>
                <a:lumOff val="80000"/>
              </a:schemeClr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2025190" y="533400"/>
            <a:ext cx="5105400" cy="990600"/>
          </a:xfrm>
          <a:prstGeom prst="rect">
            <a:avLst/>
          </a:prstGeom>
          <a:solidFill>
            <a:srgbClr val="FF0000"/>
          </a:solidFill>
          <a:ln w="635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Special Visiting Professor Keiko Hori – 2005</a:t>
            </a:r>
          </a:p>
          <a:p>
            <a:pPr algn="ctr"/>
            <a:r>
              <a:rPr lang="ja-JP" altLang="en-US" sz="3200" b="1" dirty="0"/>
              <a:t>特別派遣講師</a:t>
            </a:r>
            <a:r>
              <a:rPr lang="ja-JP" altLang="en-US" sz="3200" dirty="0"/>
              <a:t>　　</a:t>
            </a:r>
            <a:r>
              <a:rPr lang="ja-JP" altLang="en-US" sz="3200" b="1" dirty="0" smtClean="0"/>
              <a:t>堀 先</a:t>
            </a:r>
            <a:r>
              <a:rPr lang="ja-JP" altLang="en-US" sz="3200" b="1" dirty="0"/>
              <a:t>生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21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imizu20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8" y="152400"/>
            <a:ext cx="8737600" cy="6553200"/>
          </a:xfrm>
          <a:prstGeom prst="rect">
            <a:avLst/>
          </a:prstGeom>
          <a:noFill/>
          <a:ln w="63500" cmpd="sng"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758778" y="228600"/>
            <a:ext cx="5791200" cy="1066800"/>
          </a:xfrm>
          <a:prstGeom prst="rect">
            <a:avLst/>
          </a:prstGeom>
          <a:solidFill>
            <a:srgbClr val="FF0000"/>
          </a:solidFill>
          <a:ln w="635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Special Visiting Professor Shinichi Shimizu – 2006</a:t>
            </a:r>
          </a:p>
          <a:p>
            <a:pPr algn="ctr"/>
            <a:r>
              <a:rPr lang="ja-JP" altLang="en-US" sz="3200" b="1" dirty="0"/>
              <a:t>特別派遣講師</a:t>
            </a:r>
            <a:r>
              <a:rPr lang="ja-JP" altLang="en-US" sz="3200" dirty="0"/>
              <a:t>　</a:t>
            </a:r>
            <a:r>
              <a:rPr lang="en-US" sz="3200" dirty="0"/>
              <a:t>  </a:t>
            </a:r>
            <a:r>
              <a:rPr lang="ja-JP" altLang="en-US" sz="3200" dirty="0"/>
              <a:t>清</a:t>
            </a:r>
            <a:r>
              <a:rPr lang="ja-JP" altLang="en-US" sz="3200" dirty="0" smtClean="0"/>
              <a:t>水 </a:t>
            </a:r>
            <a:r>
              <a:rPr lang="ja-JP" altLang="en-US" sz="3200" b="1" dirty="0" smtClean="0"/>
              <a:t>先</a:t>
            </a:r>
            <a:r>
              <a:rPr lang="ja-JP" altLang="en-US" sz="3200" b="1" dirty="0"/>
              <a:t>生</a:t>
            </a:r>
            <a:endParaRPr lang="en-US" sz="32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1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imizu_2006_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5165"/>
            <a:ext cx="8839200" cy="6629400"/>
          </a:xfrm>
          <a:prstGeom prst="rect">
            <a:avLst/>
          </a:prstGeom>
          <a:noFill/>
          <a:ln w="63500" cmpd="sng"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524000" y="293352"/>
            <a:ext cx="5981700" cy="1078248"/>
          </a:xfrm>
          <a:prstGeom prst="rect">
            <a:avLst/>
          </a:prstGeom>
          <a:solidFill>
            <a:srgbClr val="FF0000"/>
          </a:solidFill>
          <a:ln w="635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 smtClean="0">
              <a:solidFill>
                <a:schemeClr val="tx1"/>
              </a:solidFill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Special Visiting Professor Shinichi Shimizu – 2006</a:t>
            </a:r>
          </a:p>
          <a:p>
            <a:pPr algn="ctr"/>
            <a:r>
              <a:rPr lang="ja-JP" altLang="en-US" sz="3200" b="1" dirty="0"/>
              <a:t>特別派遣講師</a:t>
            </a:r>
            <a:r>
              <a:rPr lang="ja-JP" altLang="en-US" sz="3200" dirty="0"/>
              <a:t>　</a:t>
            </a:r>
            <a:r>
              <a:rPr lang="en-US" sz="3200" dirty="0"/>
              <a:t>  </a:t>
            </a:r>
            <a:r>
              <a:rPr lang="ja-JP" altLang="en-US" sz="3200" dirty="0"/>
              <a:t>清</a:t>
            </a:r>
            <a:r>
              <a:rPr lang="ja-JP" altLang="en-US" sz="3200" dirty="0" smtClean="0"/>
              <a:t>水 </a:t>
            </a:r>
            <a:r>
              <a:rPr lang="ja-JP" altLang="en-US" sz="3200" b="1" dirty="0" smtClean="0"/>
              <a:t>先</a:t>
            </a:r>
            <a:r>
              <a:rPr lang="ja-JP" altLang="en-US" sz="3200" b="1" dirty="0"/>
              <a:t>生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endParaRPr lang="en-US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29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8788400" cy="6591300"/>
          </a:xfrm>
          <a:prstGeom prst="rect">
            <a:avLst/>
          </a:prstGeom>
          <a:noFill/>
          <a:ln w="63500" cmpd="sng"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828800" y="114300"/>
            <a:ext cx="5486400" cy="1028700"/>
          </a:xfrm>
          <a:prstGeom prst="rect">
            <a:avLst/>
          </a:prstGeom>
          <a:solidFill>
            <a:srgbClr val="FF0000"/>
          </a:solidFill>
          <a:ln w="635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Special Visiting Professor Mitsuko Kato – 2007</a:t>
            </a:r>
          </a:p>
          <a:p>
            <a:pPr algn="ctr"/>
            <a:r>
              <a:rPr lang="ja-JP" altLang="en-US" sz="3200" b="1" dirty="0"/>
              <a:t>特別派遣講師</a:t>
            </a:r>
            <a:r>
              <a:rPr lang="ja-JP" altLang="en-US" sz="3200" dirty="0"/>
              <a:t>　</a:t>
            </a:r>
            <a:r>
              <a:rPr lang="ja-JP" altLang="en-US" sz="3200" b="1" dirty="0" smtClean="0"/>
              <a:t>加藤 先</a:t>
            </a:r>
            <a:r>
              <a:rPr lang="ja-JP" altLang="en-US" sz="3200" b="1" dirty="0"/>
              <a:t>生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07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to20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8884024" cy="6663018"/>
          </a:xfrm>
          <a:prstGeom prst="rect">
            <a:avLst/>
          </a:prstGeom>
          <a:noFill/>
          <a:ln w="63500" cmpd="sng"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828800" y="591670"/>
            <a:ext cx="5562600" cy="1008529"/>
          </a:xfrm>
          <a:prstGeom prst="rect">
            <a:avLst/>
          </a:prstGeom>
          <a:solidFill>
            <a:srgbClr val="FF0000"/>
          </a:solidFill>
          <a:ln w="635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Special Visiting Professor Mitsuko Kato – 2007</a:t>
            </a:r>
          </a:p>
          <a:p>
            <a:pPr algn="ctr"/>
            <a:r>
              <a:rPr lang="ja-JP" altLang="en-US" sz="3200" b="1" dirty="0"/>
              <a:t>特別派遣講師</a:t>
            </a:r>
            <a:r>
              <a:rPr lang="ja-JP" altLang="en-US" sz="3200" dirty="0"/>
              <a:t>　　</a:t>
            </a:r>
            <a:r>
              <a:rPr lang="ja-JP" altLang="en-US" sz="3200" b="1" dirty="0"/>
              <a:t>加</a:t>
            </a:r>
            <a:r>
              <a:rPr lang="ja-JP" altLang="en-US" sz="3200" b="1" dirty="0" smtClean="0"/>
              <a:t>藤 先</a:t>
            </a:r>
            <a:r>
              <a:rPr lang="ja-JP" altLang="en-US" sz="3200" b="1" dirty="0"/>
              <a:t>生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41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304800" y="152400"/>
            <a:ext cx="8534400" cy="6635419"/>
          </a:xfrm>
          <a:ln w="63500" cmpd="sng"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1600200" y="228600"/>
            <a:ext cx="6096000" cy="838200"/>
          </a:xfrm>
          <a:prstGeom prst="rect">
            <a:avLst/>
          </a:prstGeom>
          <a:solidFill>
            <a:srgbClr val="FF0000"/>
          </a:solidFill>
          <a:ln w="635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Special Visiting Professor Mitsumasa Toyoda – 2008</a:t>
            </a:r>
          </a:p>
          <a:p>
            <a:pPr algn="ctr"/>
            <a:r>
              <a:rPr lang="ja-JP" altLang="en-US" sz="3200" b="1" dirty="0"/>
              <a:t>特別派遣講師</a:t>
            </a:r>
            <a:r>
              <a:rPr lang="ja-JP" altLang="en-US" sz="3200" dirty="0"/>
              <a:t>　</a:t>
            </a:r>
            <a:r>
              <a:rPr lang="ja-JP" altLang="en-US" sz="3200" b="1" dirty="0" smtClean="0"/>
              <a:t>豊田 先</a:t>
            </a:r>
            <a:r>
              <a:rPr lang="ja-JP" altLang="en-US" sz="3200" b="1" dirty="0"/>
              <a:t>生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04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bata20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71" y="152400"/>
            <a:ext cx="8737600" cy="6553200"/>
          </a:xfrm>
          <a:prstGeom prst="rect">
            <a:avLst/>
          </a:prstGeom>
          <a:noFill/>
          <a:ln w="63500" cmpd="sng"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752600" y="457200"/>
            <a:ext cx="5486400" cy="914400"/>
          </a:xfrm>
          <a:prstGeom prst="rect">
            <a:avLst/>
          </a:prstGeom>
          <a:solidFill>
            <a:srgbClr val="FF0000"/>
          </a:solidFill>
          <a:ln w="635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Special Visiting Professor Noriko Obata – 2009</a:t>
            </a:r>
          </a:p>
          <a:p>
            <a:pPr algn="ctr"/>
            <a:r>
              <a:rPr lang="ja-JP" altLang="en-US" sz="3200" b="1" dirty="0"/>
              <a:t>特別派遣講師</a:t>
            </a:r>
            <a:r>
              <a:rPr lang="ja-JP" altLang="en-US" sz="3200" dirty="0"/>
              <a:t>　</a:t>
            </a:r>
            <a:r>
              <a:rPr lang="ja-JP" altLang="en-US" sz="3200" dirty="0" smtClean="0"/>
              <a:t>小幡 </a:t>
            </a:r>
            <a:r>
              <a:rPr lang="ja-JP" altLang="en-US" sz="3200" b="1" dirty="0" smtClean="0"/>
              <a:t>先</a:t>
            </a:r>
            <a:r>
              <a:rPr lang="ja-JP" altLang="en-US" sz="3200" b="1" dirty="0"/>
              <a:t>生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81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" r="5639"/>
          <a:stretch>
            <a:fillRect/>
          </a:stretch>
        </p:blipFill>
        <p:spPr>
          <a:xfrm>
            <a:off x="152400" y="152400"/>
            <a:ext cx="8794376" cy="6595782"/>
          </a:xfrm>
          <a:ln w="63500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7986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suchiya_20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64" y="165848"/>
            <a:ext cx="8737600" cy="6553200"/>
          </a:xfrm>
          <a:prstGeom prst="rect">
            <a:avLst/>
          </a:prstGeom>
          <a:noFill/>
          <a:ln w="63500" cmpd="sng"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668928" y="457200"/>
            <a:ext cx="6103471" cy="990600"/>
          </a:xfrm>
          <a:prstGeom prst="rect">
            <a:avLst/>
          </a:prstGeom>
          <a:solidFill>
            <a:srgbClr val="FF0000"/>
          </a:solidFill>
          <a:ln w="635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Special Visiting Professor Kuniyoshi Tsuchiya – 2010</a:t>
            </a:r>
          </a:p>
          <a:p>
            <a:pPr algn="ctr"/>
            <a:r>
              <a:rPr lang="ja-JP" altLang="en-US" sz="3200" b="1" dirty="0"/>
              <a:t>特別派遣講師</a:t>
            </a:r>
            <a:r>
              <a:rPr lang="ja-JP" altLang="en-US" sz="3200" dirty="0"/>
              <a:t>　</a:t>
            </a:r>
            <a:r>
              <a:rPr lang="ja-JP" altLang="en-US" sz="3200" b="1" dirty="0" smtClean="0"/>
              <a:t>土屋 先</a:t>
            </a:r>
            <a:r>
              <a:rPr lang="ja-JP" altLang="en-US" sz="3200" b="1" dirty="0"/>
              <a:t>生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61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" r="5549"/>
          <a:stretch>
            <a:fillRect/>
          </a:stretch>
        </p:blipFill>
        <p:spPr>
          <a:xfrm>
            <a:off x="228600" y="228600"/>
            <a:ext cx="8606118" cy="6454589"/>
          </a:xfrm>
          <a:ln w="63500" cmpd="sng"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676400" y="533400"/>
            <a:ext cx="5943600" cy="990600"/>
          </a:xfrm>
          <a:prstGeom prst="rect">
            <a:avLst/>
          </a:prstGeom>
          <a:solidFill>
            <a:srgbClr val="FF0000"/>
          </a:solidFill>
          <a:ln w="635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Special Visiting Professor Hirotaka Furukawa – 2011</a:t>
            </a:r>
          </a:p>
          <a:p>
            <a:pPr algn="ctr"/>
            <a:r>
              <a:rPr lang="ja-JP" altLang="en-US" sz="3200" b="1" dirty="0"/>
              <a:t>特別派遣講師</a:t>
            </a:r>
            <a:r>
              <a:rPr lang="ja-JP" altLang="en-US" sz="3200" dirty="0"/>
              <a:t>　　</a:t>
            </a:r>
            <a:r>
              <a:rPr lang="ja-JP" altLang="en-US" sz="3200" b="1" dirty="0"/>
              <a:t>古</a:t>
            </a:r>
            <a:r>
              <a:rPr lang="ja-JP" altLang="en-US" sz="3200" b="1" dirty="0" smtClean="0"/>
              <a:t>川 先</a:t>
            </a:r>
            <a:r>
              <a:rPr lang="ja-JP" altLang="en-US" sz="3200" b="1" dirty="0"/>
              <a:t>生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67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rukawa_20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11328"/>
            <a:ext cx="8763000" cy="4127433"/>
          </a:xfrm>
          <a:prstGeom prst="rect">
            <a:avLst/>
          </a:prstGeom>
          <a:noFill/>
          <a:ln w="63500" cmpd="sng"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676400" y="263845"/>
            <a:ext cx="6019800" cy="1183341"/>
          </a:xfrm>
          <a:prstGeom prst="rect">
            <a:avLst/>
          </a:prstGeom>
          <a:solidFill>
            <a:srgbClr val="FF0000"/>
          </a:solidFill>
          <a:ln w="635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Special Visiting Professor Hirotaka Furukawa – 2011</a:t>
            </a:r>
          </a:p>
          <a:p>
            <a:pPr algn="ctr"/>
            <a:r>
              <a:rPr lang="ja-JP" altLang="en-US" sz="3200" b="1" dirty="0"/>
              <a:t>特別派遣講師</a:t>
            </a:r>
            <a:r>
              <a:rPr lang="ja-JP" altLang="en-US" sz="3200" dirty="0"/>
              <a:t>　　</a:t>
            </a:r>
            <a:r>
              <a:rPr lang="ja-JP" altLang="en-US" sz="3200" b="1" dirty="0"/>
              <a:t>古</a:t>
            </a:r>
            <a:r>
              <a:rPr lang="ja-JP" altLang="en-US" sz="3200" b="1" dirty="0" smtClean="0"/>
              <a:t>川 先</a:t>
            </a:r>
            <a:r>
              <a:rPr lang="ja-JP" altLang="en-US" sz="3200" b="1" dirty="0"/>
              <a:t>生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24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" r="5639"/>
          <a:stretch>
            <a:fillRect/>
          </a:stretch>
        </p:blipFill>
        <p:spPr>
          <a:xfrm>
            <a:off x="228600" y="152400"/>
            <a:ext cx="8757024" cy="6567768"/>
          </a:xfrm>
          <a:ln w="63500" cap="flat">
            <a:solidFill>
              <a:schemeClr val="accent6">
                <a:lumMod val="40000"/>
                <a:lumOff val="60000"/>
              </a:schemeClr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136500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" r="5639"/>
          <a:stretch>
            <a:fillRect/>
          </a:stretch>
        </p:blipFill>
        <p:spPr>
          <a:xfrm>
            <a:off x="152400" y="152400"/>
            <a:ext cx="8803341" cy="6602506"/>
          </a:xfrm>
          <a:ln w="63500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3854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" r="5550"/>
          <a:stretch>
            <a:fillRect/>
          </a:stretch>
        </p:blipFill>
        <p:spPr>
          <a:xfrm>
            <a:off x="228600" y="152400"/>
            <a:ext cx="8763000" cy="6572250"/>
          </a:xfrm>
          <a:ln w="63500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1725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dissolve/>
      </p:transition>
    </mc:Choice>
    <mc:Fallback xmlns="">
      <p:transition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1407</TotalTime>
  <Words>378</Words>
  <Application>Microsoft Office PowerPoint</Application>
  <PresentationFormat>On-screen Show (4:3)</PresentationFormat>
  <Paragraphs>79</Paragraphs>
  <Slides>62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Office Theme</vt:lpstr>
      <vt:lpstr> Lake Washington Chapter  Introduction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Gallery pages show more Ikebana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Special Visiting Professors who conducted our Lake Washington Chapter Workshops 支部創立後の特別派遣講師　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Scenes from the Pacific Northwest</dc:title>
  <dc:creator>Jerry</dc:creator>
  <cp:lastModifiedBy>Jerry</cp:lastModifiedBy>
  <cp:revision>158</cp:revision>
  <dcterms:created xsi:type="dcterms:W3CDTF">2012-06-09T09:19:31Z</dcterms:created>
  <dcterms:modified xsi:type="dcterms:W3CDTF">2013-05-10T18:03:48Z</dcterms:modified>
</cp:coreProperties>
</file>