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8" r:id="rId3"/>
    <p:sldId id="279" r:id="rId4"/>
    <p:sldId id="280" r:id="rId5"/>
    <p:sldId id="282" r:id="rId6"/>
    <p:sldId id="264" r:id="rId7"/>
    <p:sldId id="283" r:id="rId8"/>
    <p:sldId id="265" r:id="rId9"/>
    <p:sldId id="266" r:id="rId10"/>
    <p:sldId id="267" r:id="rId11"/>
    <p:sldId id="268" r:id="rId12"/>
    <p:sldId id="269" r:id="rId13"/>
    <p:sldId id="257" r:id="rId14"/>
    <p:sldId id="270" r:id="rId15"/>
    <p:sldId id="258" r:id="rId16"/>
    <p:sldId id="259" r:id="rId17"/>
    <p:sldId id="260" r:id="rId18"/>
    <p:sldId id="261" r:id="rId19"/>
    <p:sldId id="262" r:id="rId20"/>
    <p:sldId id="275" r:id="rId21"/>
    <p:sldId id="272" r:id="rId22"/>
    <p:sldId id="273" r:id="rId23"/>
    <p:sldId id="274" r:id="rId24"/>
    <p:sldId id="276" r:id="rId25"/>
    <p:sldId id="271" r:id="rId26"/>
    <p:sldId id="263" r:id="rId27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271C-8704-4A56-B333-6A78BBED60AF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041C-8C29-4DFC-99DD-9678FE869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55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271C-8704-4A56-B333-6A78BBED60AF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041C-8C29-4DFC-99DD-9678FE869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1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271C-8704-4A56-B333-6A78BBED60AF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041C-8C29-4DFC-99DD-9678FE869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06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5054-6B48-4D79-838A-B3A8429AA460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5/9/2013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F5DE-B993-4186-B689-37158457E2FA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96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5054-6B48-4D79-838A-B3A8429AA460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5/9/2013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F5DE-B993-4186-B689-37158457E2FA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197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5054-6B48-4D79-838A-B3A8429AA460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5/9/2013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F5DE-B993-4186-B689-37158457E2FA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286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5054-6B48-4D79-838A-B3A8429AA460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5/9/2013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F5DE-B993-4186-B689-37158457E2FA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982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5054-6B48-4D79-838A-B3A8429AA460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5/9/2013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F5DE-B993-4186-B689-37158457E2FA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618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5054-6B48-4D79-838A-B3A8429AA460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5/9/2013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F5DE-B993-4186-B689-37158457E2FA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944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5054-6B48-4D79-838A-B3A8429AA460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5/9/2013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F5DE-B993-4186-B689-37158457E2FA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642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5054-6B48-4D79-838A-B3A8429AA460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5/9/2013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F5DE-B993-4186-B689-37158457E2FA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191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271C-8704-4A56-B333-6A78BBED60AF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041C-8C29-4DFC-99DD-9678FE869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18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5054-6B48-4D79-838A-B3A8429AA460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5/9/2013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F5DE-B993-4186-B689-37158457E2FA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990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5054-6B48-4D79-838A-B3A8429AA460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5/9/2013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F5DE-B993-4186-B689-37158457E2FA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5030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5054-6B48-4D79-838A-B3A8429AA460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5/9/2013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6F5DE-B993-4186-B689-37158457E2FA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469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271C-8704-4A56-B333-6A78BBED60AF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041C-8C29-4DFC-99DD-9678FE869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8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271C-8704-4A56-B333-6A78BBED60AF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041C-8C29-4DFC-99DD-9678FE869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06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271C-8704-4A56-B333-6A78BBED60AF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041C-8C29-4DFC-99DD-9678FE869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856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271C-8704-4A56-B333-6A78BBED60AF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041C-8C29-4DFC-99DD-9678FE869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90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271C-8704-4A56-B333-6A78BBED60AF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041C-8C29-4DFC-99DD-9678FE869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03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271C-8704-4A56-B333-6A78BBED60AF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041C-8C29-4DFC-99DD-9678FE869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0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271C-8704-4A56-B333-6A78BBED60AF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041C-8C29-4DFC-99DD-9678FE869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26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E271C-8704-4A56-B333-6A78BBED60AF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0041C-8C29-4DFC-99DD-9678FE869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E5054-6B48-4D79-838A-B3A8429AA460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5/9/2013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6F5DE-B993-4186-B689-37158457E2FA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18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649941"/>
            <a:ext cx="7467600" cy="5486400"/>
          </a:xfrm>
          <a:prstGeom prst="rect">
            <a:avLst/>
          </a:prstGeom>
          <a:ln w="635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Lake Washington Chapter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  <a:ea typeface="+mn-ea"/>
                <a:cs typeface="+mn-cs"/>
              </a:rPr>
              <a:t>10 </a:t>
            </a:r>
            <a:r>
              <a:rPr lang="en-US" sz="3200" b="1" dirty="0">
                <a:solidFill>
                  <a:schemeClr val="bg1"/>
                </a:solidFill>
                <a:ea typeface="+mn-ea"/>
                <a:cs typeface="+mn-cs"/>
              </a:rPr>
              <a:t>Anniversary Celebration</a:t>
            </a:r>
            <a:r>
              <a:rPr lang="en-US" sz="3200" b="1" dirty="0">
                <a:solidFill>
                  <a:prstClr val="white">
                    <a:tint val="75000"/>
                  </a:prstClr>
                </a:solidFill>
                <a:ea typeface="+mn-ea"/>
                <a:cs typeface="+mn-cs"/>
              </a:rPr>
              <a:t/>
            </a:r>
            <a:br>
              <a:rPr lang="en-US" sz="3200" b="1" dirty="0">
                <a:solidFill>
                  <a:prstClr val="white">
                    <a:tint val="75000"/>
                  </a:prstClr>
                </a:solidFill>
                <a:ea typeface="+mn-ea"/>
                <a:cs typeface="+mn-cs"/>
              </a:rPr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Reishiki-ike by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Professor Shinichi Shimizu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77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554 (800x533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76" y="457201"/>
            <a:ext cx="8879624" cy="5916666"/>
          </a:xfrm>
          <a:prstGeom prst="rect">
            <a:avLst/>
          </a:prstGeom>
          <a:noFill/>
          <a:ln w="63500">
            <a:solidFill>
              <a:schemeClr val="accent6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7899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556 (534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18897"/>
            <a:ext cx="4346364" cy="6510504"/>
          </a:xfrm>
          <a:prstGeom prst="rect">
            <a:avLst/>
          </a:prstGeom>
          <a:noFill/>
          <a:ln w="63500">
            <a:solidFill>
              <a:schemeClr val="accent6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040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642 (800x53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4" y="457200"/>
            <a:ext cx="8856453" cy="5867400"/>
          </a:xfrm>
          <a:prstGeom prst="rect">
            <a:avLst/>
          </a:prstGeom>
          <a:noFill/>
          <a:ln w="63500">
            <a:solidFill>
              <a:schemeClr val="accent6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7145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557 (800x534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5" y="457200"/>
            <a:ext cx="8870316" cy="5921243"/>
          </a:xfrm>
          <a:prstGeom prst="rect">
            <a:avLst/>
          </a:prstGeom>
          <a:noFill/>
          <a:ln w="63500">
            <a:solidFill>
              <a:schemeClr val="accent6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7308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643 (800x53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1015"/>
            <a:ext cx="8839200" cy="5855970"/>
          </a:xfrm>
          <a:prstGeom prst="rect">
            <a:avLst/>
          </a:prstGeom>
          <a:noFill/>
          <a:ln w="63500">
            <a:solidFill>
              <a:schemeClr val="accent6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8422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644 (800x53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1015"/>
            <a:ext cx="8905337" cy="5899786"/>
          </a:xfrm>
          <a:prstGeom prst="rect">
            <a:avLst/>
          </a:prstGeom>
          <a:noFill/>
          <a:ln w="63500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914400" y="5791200"/>
            <a:ext cx="3810000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Professor Shinichi Shimizu assisted by Mr. Sakaguchi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7916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645 (800x53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1015"/>
            <a:ext cx="8839200" cy="5855970"/>
          </a:xfrm>
          <a:prstGeom prst="rect">
            <a:avLst/>
          </a:prstGeom>
          <a:noFill/>
          <a:ln w="63500">
            <a:solidFill>
              <a:schemeClr val="accent6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1633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646 (800x53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50532"/>
            <a:ext cx="8915400" cy="5906453"/>
          </a:xfrm>
          <a:prstGeom prst="rect">
            <a:avLst/>
          </a:prstGeom>
          <a:noFill/>
          <a:ln w="63500">
            <a:solidFill>
              <a:schemeClr val="accent6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8674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647 (800x53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1015"/>
            <a:ext cx="8839200" cy="5855970"/>
          </a:xfrm>
          <a:prstGeom prst="rect">
            <a:avLst/>
          </a:prstGeom>
          <a:noFill/>
          <a:ln w="63500">
            <a:solidFill>
              <a:schemeClr val="accent6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3824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579 (534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94782"/>
            <a:ext cx="4346574" cy="6510818"/>
          </a:xfrm>
          <a:prstGeom prst="rect">
            <a:avLst/>
          </a:prstGeom>
          <a:noFill/>
          <a:ln w="63500">
            <a:solidFill>
              <a:schemeClr val="accent6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1843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chemeClr val="accent1"/>
          </a:solidFill>
          <a:ln w="63500" cmpd="sng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Reishiki-ike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/>
          </a:solidFill>
          <a:ln w="635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1600" b="1" dirty="0" smtClean="0"/>
          </a:p>
          <a:p>
            <a:pPr marL="0" indent="0" algn="just"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Reishiki-ike is a formal ceremony of Ikenobo Ikebana performed in front of guests.  </a:t>
            </a:r>
          </a:p>
          <a:p>
            <a:pPr marL="0" indent="0" algn="just">
              <a:buNone/>
            </a:pPr>
            <a:endParaRPr lang="en-US" sz="1800" b="1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The purpose of the ceremony is to not only demonstrate the process that the arranger uses, but also to recall for us the early essence of the origin of ikebana:  the spiritual aspect of the process being the most important element.</a:t>
            </a:r>
          </a:p>
          <a:p>
            <a:pPr marL="0" indent="0" algn="just">
              <a:buNone/>
            </a:pPr>
            <a:endParaRPr lang="en-US" sz="1800" b="1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sz="1800" b="1" dirty="0">
                <a:solidFill>
                  <a:schemeClr val="bg1"/>
                </a:solidFill>
              </a:rPr>
              <a:t>Observing the Reishiki-ike ceremony permits us to see beyond the beauty and harmony of the material and appreciate the process and spirit used to develop the ikebana arrangement.  </a:t>
            </a:r>
          </a:p>
          <a:p>
            <a:pPr marL="0" indent="0" algn="just">
              <a:buNone/>
            </a:pPr>
            <a:endParaRPr lang="en-US" sz="1800" b="1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sz="1800" b="1" dirty="0">
                <a:solidFill>
                  <a:schemeClr val="bg1"/>
                </a:solidFill>
              </a:rPr>
              <a:t>Hopefully we can each improve our individual process of flower arranging by incorporating the spiritual elements of Reishiki-ike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</a:p>
          <a:p>
            <a:pPr marL="0" indent="0" algn="just">
              <a:buNone/>
            </a:pPr>
            <a:endParaRPr lang="en-US" sz="1600" b="1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11911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562 (800x534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28837"/>
            <a:ext cx="8796492" cy="5871964"/>
          </a:xfrm>
          <a:prstGeom prst="rect">
            <a:avLst/>
          </a:prstGeom>
          <a:noFill/>
          <a:ln w="63500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914400" y="5791200"/>
            <a:ext cx="3505200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Professor Shinichi Shimizu assisted by Mr. Sakaguchi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2420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563 (800x534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28835"/>
            <a:ext cx="8796494" cy="5871965"/>
          </a:xfrm>
          <a:prstGeom prst="rect">
            <a:avLst/>
          </a:prstGeom>
          <a:noFill/>
          <a:ln w="63500">
            <a:solidFill>
              <a:schemeClr val="accent6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1219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564 (800x534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238"/>
            <a:ext cx="9144000" cy="6103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441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580 (533x80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1" y="111996"/>
            <a:ext cx="4392684" cy="6593604"/>
          </a:xfrm>
          <a:prstGeom prst="rect">
            <a:avLst/>
          </a:prstGeom>
          <a:noFill/>
          <a:ln w="63500">
            <a:solidFill>
              <a:schemeClr val="accent6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1593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561 (800x534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4" y="457201"/>
            <a:ext cx="8903807" cy="5943600"/>
          </a:xfrm>
          <a:prstGeom prst="rect">
            <a:avLst/>
          </a:prstGeom>
          <a:noFill/>
          <a:ln w="63500">
            <a:solidFill>
              <a:schemeClr val="accent6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1446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656 (800x53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82" y="533400"/>
            <a:ext cx="8856453" cy="5867400"/>
          </a:xfrm>
          <a:prstGeom prst="rect">
            <a:avLst/>
          </a:prstGeom>
          <a:noFill/>
          <a:ln w="63500">
            <a:solidFill>
              <a:schemeClr val="accent6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4776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  <a:solidFill>
            <a:schemeClr val="accent1"/>
          </a:solidFill>
          <a:ln w="635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endParaRPr lang="en-US" sz="1600" dirty="0" smtClean="0"/>
          </a:p>
          <a:p>
            <a:pPr marL="0" indent="0" algn="just">
              <a:buNone/>
            </a:pPr>
            <a:r>
              <a:rPr lang="en-US" sz="1900" b="1" dirty="0" smtClean="0">
                <a:solidFill>
                  <a:schemeClr val="bg1"/>
                </a:solidFill>
              </a:rPr>
              <a:t>Each </a:t>
            </a:r>
            <a:r>
              <a:rPr lang="en-US" sz="1900" b="1" dirty="0">
                <a:solidFill>
                  <a:schemeClr val="bg1"/>
                </a:solidFill>
              </a:rPr>
              <a:t>step in the ceremony is performed with a feeling of reverence and respect for life, the material, the process, and the guests who are </a:t>
            </a:r>
            <a:r>
              <a:rPr lang="en-US" sz="1900" b="1" dirty="0" smtClean="0">
                <a:solidFill>
                  <a:schemeClr val="bg1"/>
                </a:solidFill>
              </a:rPr>
              <a:t>present.</a:t>
            </a:r>
          </a:p>
          <a:p>
            <a:pPr marL="0" indent="0" algn="just">
              <a:buNone/>
            </a:pPr>
            <a:endParaRPr lang="en-US" sz="1900" b="1" dirty="0">
              <a:solidFill>
                <a:schemeClr val="bg1"/>
              </a:solidFill>
            </a:endParaRPr>
          </a:p>
          <a:p>
            <a:pPr algn="just"/>
            <a:r>
              <a:rPr lang="en-US" sz="1900" b="1" dirty="0" smtClean="0">
                <a:solidFill>
                  <a:schemeClr val="bg1"/>
                </a:solidFill>
              </a:rPr>
              <a:t>Respect  </a:t>
            </a:r>
            <a:r>
              <a:rPr lang="en-US" sz="1900" b="1" dirty="0">
                <a:solidFill>
                  <a:schemeClr val="bg1"/>
                </a:solidFill>
              </a:rPr>
              <a:t>for the guests is signified as the arranger bows to the guests at the beginning of the ceremony.</a:t>
            </a:r>
          </a:p>
          <a:p>
            <a:pPr algn="just"/>
            <a:r>
              <a:rPr lang="en-US" sz="1900" b="1" dirty="0">
                <a:solidFill>
                  <a:schemeClr val="bg1"/>
                </a:solidFill>
              </a:rPr>
              <a:t>Reverence for nature is signified as each stem and material is handled gently and respectfully.</a:t>
            </a:r>
          </a:p>
          <a:p>
            <a:pPr algn="just"/>
            <a:r>
              <a:rPr lang="en-US" sz="1900" b="1" dirty="0">
                <a:solidFill>
                  <a:schemeClr val="bg1"/>
                </a:solidFill>
              </a:rPr>
              <a:t>Reverence for the spirit of life is signified as water is poured carefully into the container.</a:t>
            </a:r>
          </a:p>
          <a:p>
            <a:pPr algn="just"/>
            <a:r>
              <a:rPr lang="en-US" sz="1900" b="1" dirty="0">
                <a:solidFill>
                  <a:schemeClr val="bg1"/>
                </a:solidFill>
              </a:rPr>
              <a:t>Reverence for the process is signified by meticulously gathering and reverently placing </a:t>
            </a:r>
            <a:r>
              <a:rPr lang="en-US" sz="1900" b="1" dirty="0" smtClean="0">
                <a:solidFill>
                  <a:schemeClr val="bg1"/>
                </a:solidFill>
              </a:rPr>
              <a:t>the leftover </a:t>
            </a:r>
            <a:r>
              <a:rPr lang="en-US" sz="1900" b="1" dirty="0">
                <a:solidFill>
                  <a:schemeClr val="bg1"/>
                </a:solidFill>
              </a:rPr>
              <a:t>material on a tray for removal.</a:t>
            </a:r>
          </a:p>
          <a:p>
            <a:pPr algn="just"/>
            <a:r>
              <a:rPr lang="en-US" sz="1900" b="1" dirty="0">
                <a:solidFill>
                  <a:schemeClr val="bg1"/>
                </a:solidFill>
              </a:rPr>
              <a:t>Final spiritual purification of the completed arrangement is signified by wiping the base and stand.</a:t>
            </a:r>
          </a:p>
          <a:p>
            <a:pPr algn="just"/>
            <a:r>
              <a:rPr lang="en-US" sz="1900" b="1" dirty="0">
                <a:solidFill>
                  <a:schemeClr val="bg1"/>
                </a:solidFill>
              </a:rPr>
              <a:t>Final respect  for the guest is signified as the arrangement is presented for view.</a:t>
            </a:r>
          </a:p>
          <a:p>
            <a:pPr marL="0" indent="0" algn="just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5834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erry\Pictures\Cel_EventPhotosforWeb\Reishiki-ike\DSC_4650 (800x53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01" y="381000"/>
            <a:ext cx="8479398" cy="5638800"/>
          </a:xfrm>
          <a:prstGeom prst="rect">
            <a:avLst/>
          </a:prstGeom>
          <a:noFill/>
          <a:ln w="63500" cmpd="sng">
            <a:solidFill>
              <a:schemeClr val="accent6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5652700"/>
            <a:ext cx="3810000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Mr. Sakaguchi prepares material for Reishiki-ike ceremony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6802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550 (800x534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4" y="457201"/>
            <a:ext cx="8903807" cy="5943600"/>
          </a:xfrm>
          <a:prstGeom prst="rect">
            <a:avLst/>
          </a:prstGeom>
          <a:noFill/>
          <a:ln w="63500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914400" y="5791200"/>
            <a:ext cx="3810000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Professor Shinichi Shimizu assisted by Mr. Sakaguchi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6536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erry\Pictures\Cel_EventPhotosforWeb\Reishiki-ike\DSC_4651 (800x53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" y="304800"/>
            <a:ext cx="8697686" cy="5783961"/>
          </a:xfrm>
          <a:prstGeom prst="rect">
            <a:avLst/>
          </a:prstGeom>
          <a:noFill/>
          <a:ln w="63500" cmpd="sng">
            <a:solidFill>
              <a:schemeClr val="accent6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47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551 (800x534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33399"/>
            <a:ext cx="8908564" cy="5946775"/>
          </a:xfrm>
          <a:prstGeom prst="rect">
            <a:avLst/>
          </a:prstGeom>
          <a:noFill/>
          <a:ln w="63500">
            <a:solidFill>
              <a:schemeClr val="accent6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7872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552 (800x534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4" y="457201"/>
            <a:ext cx="8903807" cy="5943600"/>
          </a:xfrm>
          <a:prstGeom prst="rect">
            <a:avLst/>
          </a:prstGeom>
          <a:noFill/>
          <a:ln w="63500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914400" y="5791200"/>
            <a:ext cx="3505200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Professor Shinichi Shimizu assisted by Mr. Sakaguchi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9907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9553 (800x534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77971"/>
            <a:ext cx="8872692" cy="5922830"/>
          </a:xfrm>
          <a:prstGeom prst="rect">
            <a:avLst/>
          </a:prstGeom>
          <a:noFill/>
          <a:ln w="63500">
            <a:solidFill>
              <a:schemeClr val="accent6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7290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290</Words>
  <Application>Microsoft Office PowerPoint</Application>
  <PresentationFormat>On-screen Show (4:3)</PresentationFormat>
  <Paragraphs>26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1_Office Theme</vt:lpstr>
      <vt:lpstr>Lake Washington Chapter 10 Anniversary Celebration  </vt:lpstr>
      <vt:lpstr>Reishiki-ike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Lake Washington Chapter 10 Anniversary Celebration</dc:title>
  <dc:creator>Jerry</dc:creator>
  <cp:lastModifiedBy>Jerry</cp:lastModifiedBy>
  <cp:revision>10</cp:revision>
  <dcterms:created xsi:type="dcterms:W3CDTF">2012-08-19T13:04:22Z</dcterms:created>
  <dcterms:modified xsi:type="dcterms:W3CDTF">2013-05-09T18:43:23Z</dcterms:modified>
</cp:coreProperties>
</file>